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9" r:id="rId3"/>
    <p:sldId id="300" r:id="rId4"/>
    <p:sldId id="297" r:id="rId5"/>
    <p:sldId id="287" r:id="rId6"/>
    <p:sldId id="280" r:id="rId7"/>
    <p:sldId id="274" r:id="rId8"/>
    <p:sldId id="275" r:id="rId9"/>
    <p:sldId id="276" r:id="rId10"/>
    <p:sldId id="288" r:id="rId11"/>
    <p:sldId id="296" r:id="rId12"/>
    <p:sldId id="295" r:id="rId13"/>
    <p:sldId id="294" r:id="rId14"/>
    <p:sldId id="293" r:id="rId15"/>
    <p:sldId id="298" r:id="rId16"/>
    <p:sldId id="302" r:id="rId17"/>
    <p:sldId id="303" r:id="rId18"/>
    <p:sldId id="299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5B5B"/>
    <a:srgbClr val="007B91"/>
    <a:srgbClr val="DC58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>
        <p:guide orient="horz" pos="202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Haga clic para editar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7B9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s-ES" altLang="en-US" dirty="0" smtClean="0"/>
              <a:t>Haga clic para modificar el estilo de título del patrón</a:t>
            </a:r>
            <a:endParaRPr lang="en-US" alt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s-ES" altLang="en-US" dirty="0" smtClean="0"/>
              <a:t>Editar el estilo de texto del patrón</a:t>
            </a:r>
          </a:p>
          <a:p>
            <a:pPr lvl="1"/>
            <a:r>
              <a:rPr lang="es-ES" altLang="en-US" dirty="0" smtClean="0"/>
              <a:t>Segundo nivel</a:t>
            </a:r>
          </a:p>
          <a:p>
            <a:pPr lvl="2"/>
            <a:r>
              <a:rPr lang="es-ES" altLang="en-US" dirty="0" smtClean="0"/>
              <a:t>Tercer nivel</a:t>
            </a:r>
          </a:p>
          <a:p>
            <a:pPr lvl="3"/>
            <a:r>
              <a:rPr lang="es-ES" altLang="en-US" dirty="0" smtClean="0"/>
              <a:t>Cuarto nivel</a:t>
            </a:r>
          </a:p>
          <a:p>
            <a:pPr lvl="4"/>
            <a:r>
              <a:rPr lang="es-ES" altLang="en-US" dirty="0" smtClean="0"/>
              <a:t>Quinto nivel</a:t>
            </a:r>
            <a:endParaRPr lang="en-US" alt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rgbClr val="DC5829"/>
          </a:solidFill>
          <a:latin typeface="+mn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400" b="1" kern="1200">
          <a:solidFill>
            <a:srgbClr val="007B9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8425" y="2476104"/>
            <a:ext cx="7527925" cy="1018270"/>
          </a:xfrm>
        </p:spPr>
        <p:txBody>
          <a:bodyPr rtlCol="0" anchor="ctr" anchorCtr="0">
            <a:noAutofit/>
          </a:bodyPr>
          <a:lstStyle/>
          <a:p>
            <a:pPr lvl="0"/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</a:rPr>
              <a:t>Base Legal Vigente. Gaceta Oficial No. 45 Ordinaria de 4 de julio de 2019 y No. 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</a:rPr>
              <a:t>92 Ordinaria de Agosto 2021</a:t>
            </a:r>
            <a:endParaRPr lang="es-ES" sz="2400" dirty="0">
              <a:solidFill>
                <a:schemeClr val="tx1"/>
              </a:solidFill>
            </a:endParaRPr>
          </a:p>
        </p:txBody>
      </p:sp>
      <p:pic>
        <p:nvPicPr>
          <p:cNvPr id="2051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00038" y="2212976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530" y="266389"/>
            <a:ext cx="2078627" cy="1328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/>
          <p:nvPr/>
        </p:nvSpPr>
        <p:spPr bwMode="auto">
          <a:xfrm>
            <a:off x="458425" y="3494374"/>
            <a:ext cx="7527925" cy="115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noAutofit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DC5829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endParaRPr lang="es-MX" altLang="es-ES" sz="2000" dirty="0" smtClean="0">
              <a:solidFill>
                <a:srgbClr val="007B91"/>
              </a:solidFill>
              <a:latin typeface="Myriad Pro" panose="020B0503030403020204" pitchFamily="34" charset="0"/>
            </a:endParaRPr>
          </a:p>
        </p:txBody>
      </p:sp>
      <p:sp>
        <p:nvSpPr>
          <p:cNvPr id="10" name="Rectángulo 5"/>
          <p:cNvSpPr>
            <a:spLocks noChangeArrowheads="1"/>
          </p:cNvSpPr>
          <p:nvPr/>
        </p:nvSpPr>
        <p:spPr bwMode="auto">
          <a:xfrm>
            <a:off x="762431" y="5103936"/>
            <a:ext cx="691991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s-MX" altLang="es-ES" sz="1600" dirty="0" smtClean="0">
                <a:latin typeface="Myriad Pro" panose="020B0503030403020204" pitchFamily="34" charset="0"/>
              </a:rPr>
              <a:t>Ing.</a:t>
            </a:r>
            <a:r>
              <a:rPr lang="es-ES" altLang="en-US" sz="1600" dirty="0" smtClean="0">
                <a:latin typeface="Myriad Pro" panose="020B0503030403020204" pitchFamily="34" charset="0"/>
              </a:rPr>
              <a:t> </a:t>
            </a:r>
            <a:r>
              <a:rPr lang="es-MX" altLang="en-US" sz="1600" dirty="0" smtClean="0">
                <a:latin typeface="Myriad Pro" panose="020B0503030403020204" pitchFamily="34" charset="0"/>
              </a:rPr>
              <a:t>Angel Arturo Vega Mendivil</a:t>
            </a:r>
            <a:endParaRPr lang="es-MX" altLang="es-ES" sz="1600" b="1" dirty="0" smtClean="0">
              <a:latin typeface="Myriad Pro" panose="020B0503030403020204" pitchFamily="34" charset="0"/>
              <a:ea typeface="+mj-ea"/>
              <a:cs typeface="+mj-cs"/>
            </a:endParaRPr>
          </a:p>
          <a:p>
            <a:pPr algn="r" eaLnBrk="1" hangingPunct="1"/>
            <a:r>
              <a:rPr lang="es-MX" altLang="es-ES" sz="1600" dirty="0" smtClean="0">
                <a:latin typeface="Myriad Pro" panose="020B0503030403020204" pitchFamily="34" charset="0"/>
              </a:rPr>
              <a:t>Especialista Dpto. Seguridad Informática</a:t>
            </a:r>
          </a:p>
          <a:p>
            <a:pPr algn="r" eaLnBrk="1" hangingPunct="1"/>
            <a:r>
              <a:rPr lang="es-ES" altLang="en-US" sz="1600" dirty="0" err="1" smtClean="0">
                <a:latin typeface="Myriad Pro" panose="020B0503030403020204" pitchFamily="34" charset="0"/>
              </a:rPr>
              <a:t>Desoft</a:t>
            </a:r>
            <a:r>
              <a:rPr lang="es-ES" altLang="en-US" sz="1600" dirty="0" smtClean="0">
                <a:latin typeface="Myriad Pro" panose="020B0503030403020204" pitchFamily="34" charset="0"/>
              </a:rPr>
              <a:t> </a:t>
            </a:r>
            <a:r>
              <a:rPr lang="es-MX" altLang="es-ES" sz="1600" dirty="0" smtClean="0">
                <a:latin typeface="Myriad Pro" panose="020B0503030403020204" pitchFamily="34" charset="0"/>
              </a:rPr>
              <a:t>Holguín.</a:t>
            </a:r>
            <a:r>
              <a:rPr lang="es-ES" altLang="en-US" sz="1600" dirty="0">
                <a:latin typeface="Myriad Pro" panose="020B0503030403020204" pitchFamily="34" charset="0"/>
              </a:rPr>
              <a:t/>
            </a:r>
            <a:br>
              <a:rPr lang="es-ES" altLang="en-US" sz="1600" dirty="0">
                <a:latin typeface="Myriad Pro" panose="020B0503030403020204" pitchFamily="34" charset="0"/>
              </a:rPr>
            </a:br>
            <a:r>
              <a:rPr lang="es-MX" altLang="en-US" sz="1600" dirty="0" smtClean="0">
                <a:latin typeface="Myriad Pro" panose="020B0503030403020204" pitchFamily="34" charset="0"/>
              </a:rPr>
              <a:t>20</a:t>
            </a:r>
            <a:r>
              <a:rPr lang="es-ES" altLang="en-US" sz="1600" dirty="0" smtClean="0">
                <a:latin typeface="Myriad Pro" panose="020B0503030403020204" pitchFamily="34" charset="0"/>
              </a:rPr>
              <a:t>/</a:t>
            </a:r>
            <a:r>
              <a:rPr lang="es-MX" altLang="en-US" sz="1600" dirty="0" smtClean="0">
                <a:latin typeface="Myriad Pro" panose="020B0503030403020204" pitchFamily="34" charset="0"/>
              </a:rPr>
              <a:t>07</a:t>
            </a:r>
            <a:r>
              <a:rPr lang="es-ES" altLang="en-US" sz="1600" dirty="0" smtClean="0">
                <a:latin typeface="Myriad Pro" panose="020B0503030403020204" pitchFamily="34" charset="0"/>
              </a:rPr>
              <a:t>/</a:t>
            </a:r>
            <a:r>
              <a:rPr lang="es-MX" altLang="es-ES" sz="1600" dirty="0" smtClean="0">
                <a:latin typeface="Myriad Pro" panose="020B0503030403020204" pitchFamily="34" charset="0"/>
              </a:rPr>
              <a:t>2022</a:t>
            </a:r>
          </a:p>
          <a:p>
            <a:pPr algn="r" eaLnBrk="1" hangingPunct="1"/>
            <a:endParaRPr lang="es-MX" altLang="es-ES" sz="1600" dirty="0" smtClean="0">
              <a:solidFill>
                <a:srgbClr val="5B5B5B"/>
              </a:solidFill>
              <a:latin typeface="Myriad Pro" panose="020B0503030403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00038" y="1743076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530" y="266389"/>
            <a:ext cx="2078627" cy="1328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-144462" y="1700074"/>
            <a:ext cx="7581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 smtClean="0"/>
              <a:t>Decreto No. 360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b="1" dirty="0" smtClean="0"/>
              <a:t>Sobre la Seguridad </a:t>
            </a:r>
            <a:r>
              <a:rPr lang="es-ES" b="1" dirty="0"/>
              <a:t>d</a:t>
            </a:r>
            <a:r>
              <a:rPr lang="es-ES" b="1" dirty="0" smtClean="0"/>
              <a:t>e </a:t>
            </a:r>
            <a:r>
              <a:rPr lang="es-ES" b="1" dirty="0"/>
              <a:t>l</a:t>
            </a:r>
            <a:r>
              <a:rPr lang="es-ES" b="1" dirty="0" smtClean="0"/>
              <a:t>as Tecnologías de </a:t>
            </a:r>
            <a:r>
              <a:rPr lang="es-ES" b="1" dirty="0"/>
              <a:t>l</a:t>
            </a:r>
            <a:r>
              <a:rPr lang="es-ES" b="1" dirty="0" smtClean="0"/>
              <a:t>a Información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b="1" dirty="0" smtClean="0"/>
              <a:t> </a:t>
            </a:r>
            <a:r>
              <a:rPr lang="es-ES" b="1" dirty="0"/>
              <a:t>l</a:t>
            </a:r>
            <a:r>
              <a:rPr lang="es-ES" b="1" dirty="0" smtClean="0"/>
              <a:t>a Comunicación y </a:t>
            </a:r>
            <a:r>
              <a:rPr lang="es-ES" b="1" dirty="0"/>
              <a:t>l</a:t>
            </a:r>
            <a:r>
              <a:rPr lang="es-ES" b="1" dirty="0" smtClean="0"/>
              <a:t>a Defensa </a:t>
            </a:r>
            <a:r>
              <a:rPr lang="es-ES" b="1" dirty="0"/>
              <a:t>d</a:t>
            </a:r>
            <a:r>
              <a:rPr lang="es-ES" b="1" dirty="0" smtClean="0"/>
              <a:t>el Ciberespacio Nacional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300037" y="2750266"/>
            <a:ext cx="743426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Artículo 2</a:t>
            </a:r>
            <a:r>
              <a:rPr lang="es-ES" dirty="0"/>
              <a:t>. </a:t>
            </a:r>
            <a:r>
              <a:rPr lang="es-ES" sz="2000" dirty="0"/>
              <a:t>El objeto del presente Decreto es establecer el marco legal que ordene el empleo seguro de las Tecnologías de la Información y la Comunicación, en lo adelante TIC, para la informatización de la sociedad, la defensa del Ciberespacio Nacional en correspondencia con lo establecido en la Constitución, las leyes y las restantes disposiciones legales relacionadas con el tema, así como los tratados y demás instrumentos jurídicos internacionales de los que la República de </a:t>
            </a:r>
            <a:r>
              <a:rPr lang="es-ES" sz="2000" dirty="0" smtClean="0"/>
              <a:t>Cuba es Estado </a:t>
            </a:r>
            <a:r>
              <a:rPr lang="es-ES" sz="2000" dirty="0"/>
              <a:t>parte.</a:t>
            </a:r>
            <a:br>
              <a:rPr lang="es-ES" sz="2000" dirty="0"/>
            </a:b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18055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00038" y="2212976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530" y="266389"/>
            <a:ext cx="2078627" cy="1328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00039" y="2236866"/>
            <a:ext cx="758666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/>
              <a:t>Artículo </a:t>
            </a:r>
            <a:r>
              <a:rPr lang="es-ES" sz="2000" b="1" dirty="0"/>
              <a:t>3</a:t>
            </a:r>
            <a:r>
              <a:rPr lang="es-ES" sz="2000" dirty="0"/>
              <a:t>. El objetivo general de este Decreto es establecer los niveles de </a:t>
            </a:r>
            <a:r>
              <a:rPr lang="es-ES" sz="2000" dirty="0" smtClean="0"/>
              <a:t>seguridad en </a:t>
            </a:r>
            <a:r>
              <a:rPr lang="es-ES" sz="2000" dirty="0"/>
              <a:t>correspondencia con los riesgos asociados a la evolución de las TIC y las </a:t>
            </a:r>
            <a:r>
              <a:rPr lang="es-ES" sz="2000" dirty="0" smtClean="0"/>
              <a:t>posibilidades reales </a:t>
            </a:r>
            <a:r>
              <a:rPr lang="es-ES" sz="2000" dirty="0"/>
              <a:t>de enfrentar estos últimos, y tiene los objetivos </a:t>
            </a:r>
            <a:r>
              <a:rPr lang="es-ES" sz="2000" dirty="0" smtClean="0"/>
              <a:t>específicos siguientes:</a:t>
            </a:r>
          </a:p>
          <a:p>
            <a:pPr>
              <a:lnSpc>
                <a:spcPct val="150000"/>
              </a:lnSpc>
            </a:pPr>
            <a:r>
              <a:rPr lang="es-ES" sz="2000" dirty="0" smtClean="0"/>
              <a:t>a</a:t>
            </a:r>
            <a:r>
              <a:rPr lang="es-ES" sz="2000" dirty="0"/>
              <a:t>) Proteger el Ciberespacio Nacional y preservar la soberanía sobre su utilización;</a:t>
            </a:r>
            <a:br>
              <a:rPr lang="es-ES" sz="2000" dirty="0"/>
            </a:br>
            <a:r>
              <a:rPr lang="es-ES" sz="2000" dirty="0"/>
              <a:t>b) establecer la seguridad de las TIC y de los servicios y aplicaciones que soportan; </a:t>
            </a:r>
            <a:r>
              <a:rPr lang="es-ES" sz="2000" dirty="0" smtClean="0"/>
              <a:t>así como </a:t>
            </a:r>
            <a:r>
              <a:rPr lang="es-ES" sz="2000" dirty="0"/>
              <a:t>la de las Infraestructuras Críticas de las TIC con la </a:t>
            </a:r>
            <a:r>
              <a:rPr lang="es-ES" sz="2000" dirty="0" smtClean="0"/>
              <a:t>fiabilidad </a:t>
            </a:r>
            <a:r>
              <a:rPr lang="es-ES" sz="2000" dirty="0"/>
              <a:t>de contar con </a:t>
            </a:r>
            <a:r>
              <a:rPr lang="es-ES" sz="2000" dirty="0" smtClean="0"/>
              <a:t>una estrategia </a:t>
            </a:r>
            <a:r>
              <a:rPr lang="es-ES" sz="2000" dirty="0"/>
              <a:t>de fortalecimiento y </a:t>
            </a:r>
            <a:r>
              <a:rPr lang="es-ES" sz="2000" dirty="0" smtClean="0"/>
              <a:t>sostenibilidad.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4440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00038" y="2212976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530" y="266389"/>
            <a:ext cx="2078627" cy="1328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1703506" y="162837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b="1" dirty="0"/>
              <a:t>RESOLUCIÓN </a:t>
            </a:r>
            <a:r>
              <a:rPr lang="es-ES" b="1" dirty="0" smtClean="0"/>
              <a:t>126/2019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412122" y="2386807"/>
            <a:ext cx="795914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/>
              <a:t>PRIMERO: </a:t>
            </a:r>
            <a:r>
              <a:rPr lang="es-ES" sz="2000" dirty="0"/>
              <a:t>Aprobar el presente Reglamento que establece las medidas de control y los tipos de herramientas de seguridad que se implementan en las redes privadas de datos, inscritas en el Control Administrativo Central Interno del Ministerio de Comunicaciones.</a:t>
            </a:r>
            <a:br>
              <a:rPr lang="es-ES" sz="2000" dirty="0"/>
            </a:br>
            <a:r>
              <a:rPr lang="es-ES" sz="2000" b="1" dirty="0"/>
              <a:t>SEGUNDO: </a:t>
            </a:r>
            <a:r>
              <a:rPr lang="es-ES" sz="2000" dirty="0"/>
              <a:t>Los titulares o los jefes administrativos de redes privadas de datos son los responsables de la implementación en sus redes de las medidas de control y los tipos de herramientas de seguridad que por la presente se establecen y de que estas sean de código abierto, preferentemente.</a:t>
            </a:r>
            <a:br>
              <a:rPr lang="es-ES" sz="2000" dirty="0"/>
            </a:br>
            <a:r>
              <a:rPr lang="es-ES" sz="2000" b="1" dirty="0"/>
              <a:t>TERCERO: </a:t>
            </a:r>
            <a:r>
              <a:rPr lang="es-ES" sz="2000" dirty="0"/>
              <a:t>La Dirección de Control de acceso al medio, por sus siglas en inglés MAC, es la dirección física, única de cada dispositivo de red y herramienta de seguridad al dispositivo de hardware o software diseñado para proporcionar o comprobar la seguridad en un sistema informático.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8399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00038" y="2212976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530" y="266389"/>
            <a:ext cx="2078627" cy="1328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239075" y="2258918"/>
            <a:ext cx="8332631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/>
              <a:t>CUARTO: </a:t>
            </a:r>
            <a:r>
              <a:rPr lang="es-ES" sz="2000" dirty="0"/>
              <a:t>Las medidas de control que se establecen son las siguientes: </a:t>
            </a:r>
            <a:endParaRPr lang="es-ES" sz="2000" dirty="0" smtClean="0"/>
          </a:p>
          <a:p>
            <a:pPr marL="342900" indent="-342900">
              <a:buAutoNum type="alphaLcParenR"/>
            </a:pPr>
            <a:r>
              <a:rPr lang="es-ES" sz="2000" dirty="0" smtClean="0"/>
              <a:t>Monitoreo </a:t>
            </a:r>
            <a:r>
              <a:rPr lang="es-ES" sz="2000" dirty="0"/>
              <a:t>físico e inspección visual al sistema de red, con registros trimestrales</a:t>
            </a:r>
            <a:r>
              <a:rPr lang="es-ES" sz="2000" dirty="0" smtClean="0"/>
              <a:t>;</a:t>
            </a:r>
          </a:p>
          <a:p>
            <a:r>
              <a:rPr lang="es-ES" sz="2000" dirty="0" smtClean="0"/>
              <a:t>b</a:t>
            </a:r>
            <a:r>
              <a:rPr lang="es-ES" sz="2000" dirty="0"/>
              <a:t>) </a:t>
            </a:r>
            <a:r>
              <a:rPr lang="es-ES" sz="2000" dirty="0" smtClean="0"/>
              <a:t>Registros </a:t>
            </a:r>
            <a:r>
              <a:rPr lang="es-ES" sz="2000" dirty="0"/>
              <a:t>actualizados de infraestructura: cableado, enrutadores, conmutadores, terminales, servidores y puntos de acceso, AP de redes inalámbricas; </a:t>
            </a:r>
            <a:endParaRPr lang="es-ES" sz="2000" dirty="0" smtClean="0"/>
          </a:p>
          <a:p>
            <a:r>
              <a:rPr lang="es-ES" sz="2000" dirty="0" smtClean="0"/>
              <a:t>c</a:t>
            </a:r>
            <a:r>
              <a:rPr lang="es-ES" sz="2000" dirty="0"/>
              <a:t>) </a:t>
            </a:r>
            <a:r>
              <a:rPr lang="es-ES" sz="2000" dirty="0" smtClean="0"/>
              <a:t>Barreras </a:t>
            </a:r>
            <a:r>
              <a:rPr lang="es-ES" sz="2000" dirty="0"/>
              <a:t>de protección entre las tecnologías de la información y la comunicación que brindan servicios al interior de la red y las redes externas a estas; </a:t>
            </a:r>
            <a:endParaRPr lang="es-ES" sz="2000" dirty="0" smtClean="0"/>
          </a:p>
          <a:p>
            <a:r>
              <a:rPr lang="es-ES" sz="2000" dirty="0" smtClean="0"/>
              <a:t>d</a:t>
            </a:r>
            <a:r>
              <a:rPr lang="es-ES" sz="2000" dirty="0"/>
              <a:t>) </a:t>
            </a:r>
            <a:r>
              <a:rPr lang="es-ES" sz="2000" dirty="0" smtClean="0"/>
              <a:t>Procedimiento </a:t>
            </a:r>
            <a:r>
              <a:rPr lang="es-ES" sz="2000" dirty="0"/>
              <a:t>donde se regula el sistema para el uso de las contraseñas de usuarios y dispositivos de la red, la autenticación de usuarios, denominación de equipos y el direccionamiento </a:t>
            </a:r>
            <a:r>
              <a:rPr lang="es-ES" sz="2000" dirty="0" smtClean="0"/>
              <a:t>IP</a:t>
            </a:r>
            <a:r>
              <a:rPr lang="es-ES" sz="2000" dirty="0"/>
              <a:t>.</a:t>
            </a:r>
            <a:r>
              <a:rPr lang="es-ES" dirty="0"/>
              <a:t/>
            </a:r>
            <a:br>
              <a:rPr lang="es-ES" dirty="0"/>
            </a:b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91780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00038" y="2212976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530" y="266389"/>
            <a:ext cx="2078627" cy="1328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00038" y="2380625"/>
            <a:ext cx="814670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/>
              <a:t>e) </a:t>
            </a:r>
            <a:r>
              <a:rPr lang="es-ES" sz="2000" dirty="0" smtClean="0"/>
              <a:t>Procedimiento </a:t>
            </a:r>
            <a:r>
              <a:rPr lang="es-ES" sz="2000" dirty="0"/>
              <a:t>donde se definen los tipos de sistemas de supervisión, control, detección y alarma que permiten reaccionar proactivamente y dar una respuesta efectiva ante amenazas de </a:t>
            </a:r>
            <a:r>
              <a:rPr lang="es-ES" sz="2000" dirty="0" err="1"/>
              <a:t>ciberseguridad</a:t>
            </a:r>
            <a:r>
              <a:rPr lang="es-ES" sz="2000" dirty="0"/>
              <a:t>;</a:t>
            </a:r>
            <a:br>
              <a:rPr lang="es-ES" sz="2000" dirty="0"/>
            </a:br>
            <a:r>
              <a:rPr lang="es-ES" sz="2000" dirty="0"/>
              <a:t>f) </a:t>
            </a:r>
            <a:r>
              <a:rPr lang="es-ES" sz="2000" dirty="0" smtClean="0"/>
              <a:t>Procedimiento </a:t>
            </a:r>
            <a:r>
              <a:rPr lang="es-ES" sz="2000" dirty="0"/>
              <a:t>para que los administradores de redes puedan proponer herramientas complementarias y exista un mecanismo de autorización para incorporarlas;</a:t>
            </a:r>
            <a:br>
              <a:rPr lang="es-ES" sz="2000" dirty="0"/>
            </a:br>
            <a:r>
              <a:rPr lang="es-ES" sz="2000" dirty="0"/>
              <a:t>g) </a:t>
            </a:r>
            <a:r>
              <a:rPr lang="es-ES" sz="2000" dirty="0" smtClean="0"/>
              <a:t>Crear </a:t>
            </a:r>
            <a:r>
              <a:rPr lang="es-ES" sz="2000" dirty="0"/>
              <a:t>un repositorio interno y su sistema de salvas que permita aplicar la gestión de las actualizaciones de seguridad;</a:t>
            </a:r>
            <a:br>
              <a:rPr lang="es-ES" sz="2000" dirty="0"/>
            </a:br>
            <a:r>
              <a:rPr lang="es-ES" sz="2000" dirty="0"/>
              <a:t>h) </a:t>
            </a:r>
            <a:r>
              <a:rPr lang="es-ES" sz="2000" dirty="0" smtClean="0"/>
              <a:t>La </a:t>
            </a:r>
            <a:r>
              <a:rPr lang="es-ES" sz="2000" dirty="0"/>
              <a:t>gestión de las trazas de los servicios y sistemas informáticos;</a:t>
            </a:r>
            <a:br>
              <a:rPr lang="es-ES" sz="2000" dirty="0"/>
            </a:br>
            <a:r>
              <a:rPr lang="es-ES" sz="2000" dirty="0"/>
              <a:t>i) </a:t>
            </a:r>
            <a:r>
              <a:rPr lang="es-ES" sz="2000" dirty="0" smtClean="0"/>
              <a:t>La </a:t>
            </a:r>
            <a:r>
              <a:rPr lang="es-ES" sz="2000" dirty="0"/>
              <a:t>implementación de la revisión de los sistemas y servicios que se instalen o empleen</a:t>
            </a:r>
            <a:r>
              <a:rPr lang="es-ES" sz="2000" dirty="0" smtClean="0"/>
              <a:t>.</a:t>
            </a:r>
          </a:p>
          <a:p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89823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69754" y="1800852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530" y="266389"/>
            <a:ext cx="2078627" cy="1328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369753" y="1838140"/>
            <a:ext cx="762965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Resolución 128/2019 </a:t>
            </a:r>
            <a:r>
              <a:rPr lang="es-ES" dirty="0" smtClean="0"/>
              <a:t>REGLAMENTO </a:t>
            </a:r>
            <a:r>
              <a:rPr lang="es-ES" dirty="0"/>
              <a:t>DE SEGURIDAD DE LAS TECNOLOGÍAS DE LA INFORMACIÓN Y </a:t>
            </a:r>
            <a:r>
              <a:rPr lang="es-ES" dirty="0" smtClean="0"/>
              <a:t>LA</a:t>
            </a:r>
            <a:r>
              <a:rPr lang="es-ES" dirty="0"/>
              <a:t> </a:t>
            </a:r>
            <a:r>
              <a:rPr lang="es-ES" dirty="0" smtClean="0"/>
              <a:t>COMUNICACIÓN.</a:t>
            </a:r>
          </a:p>
          <a:p>
            <a:endParaRPr lang="es-ES" dirty="0"/>
          </a:p>
          <a:p>
            <a:r>
              <a:rPr lang="es-ES" b="1" dirty="0" smtClean="0"/>
              <a:t>Resolución 129/2019 </a:t>
            </a:r>
            <a:r>
              <a:rPr lang="es-ES" dirty="0" smtClean="0"/>
              <a:t>METODOLOGÍA PARA LA GESTIÓN DE LA SEGURIDAD INFORMÁTICA</a:t>
            </a:r>
          </a:p>
          <a:p>
            <a:endParaRPr lang="es-ES" dirty="0"/>
          </a:p>
          <a:p>
            <a:r>
              <a:rPr lang="es-ES" b="1" dirty="0"/>
              <a:t>PRIMERO: </a:t>
            </a:r>
            <a:r>
              <a:rPr lang="es-ES" dirty="0"/>
              <a:t>Aprobar la Metodología para la Gestión de la Seguridad Informática que se anexa y que forma parte integrante de la presente Resolución.</a:t>
            </a:r>
            <a:br>
              <a:rPr lang="es-ES" dirty="0"/>
            </a:br>
            <a:r>
              <a:rPr lang="es-ES" b="1" dirty="0"/>
              <a:t>SEGUNDO: </a:t>
            </a:r>
            <a:r>
              <a:rPr lang="es-ES" dirty="0"/>
              <a:t>Las entidades disponen de ciento ochenta días contados a partir de la entrada en vigor de la presente Resolución, para establecer sus Sistemas de Gestión de la Seguridad Informática, en correspondencia con lo regulado en la referida metodología.</a:t>
            </a:r>
            <a:br>
              <a:rPr lang="es-ES" dirty="0"/>
            </a:br>
            <a:r>
              <a:rPr lang="es-ES" b="1" dirty="0"/>
              <a:t>TERCERO: </a:t>
            </a:r>
            <a:r>
              <a:rPr lang="es-ES" dirty="0"/>
              <a:t>La Oficina de Seguridad para las Redes Informáticas del Ministerio de Comunicaciones es la encargada de ejercer el control del cumplimiento de lo dispuesto en la presente Resolución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533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69754" y="1800852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530" y="266389"/>
            <a:ext cx="2078627" cy="1328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06665" y="2518040"/>
            <a:ext cx="7276702" cy="3887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es-E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Resolución 73/2021Reglamento de Infraestructuras criticas.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es-E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Decreto-Ley 35/2021 “De las Telecomunicaciones, las Tecnologías de la Información y la Comunicación y el uso del Espectro</a:t>
            </a:r>
            <a:br>
              <a:rPr lang="es-E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s-E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Radioeléctrico” (GOC-2021-759-O92</a:t>
            </a:r>
            <a:r>
              <a:rPr lang="es-E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es-E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Decreto 42/2021 “Reglamento General de Telecomunicaciones</a:t>
            </a:r>
            <a:br>
              <a:rPr lang="es-E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s-E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 las Tecnologías de la Información y la Comunicación”</a:t>
            </a:r>
            <a:br>
              <a:rPr lang="es-E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s-E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(GOC-2021-760-O92</a:t>
            </a:r>
            <a:r>
              <a:rPr lang="es-E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711446" y="1974780"/>
            <a:ext cx="35485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400" b="1" dirty="0" smtClean="0"/>
              <a:t>Nuevas Resoluciones 2021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94509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69754" y="1800852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530" y="266389"/>
            <a:ext cx="2078627" cy="1328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06665" y="2001398"/>
            <a:ext cx="7592748" cy="4441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es-E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Resolución 105/2021 “Reglamento sobre el Modelo de </a:t>
            </a:r>
            <a:r>
              <a:rPr lang="es-E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Actuación Nacional </a:t>
            </a:r>
            <a:r>
              <a:rPr lang="es-E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para la Respuesta a Incidentes de Ciberseguridad</a:t>
            </a:r>
            <a:r>
              <a:rPr lang="es-E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” (</a:t>
            </a:r>
            <a:r>
              <a:rPr lang="es-E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GOC-2021-762-O92).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es-E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Resolución 107/2021 “Reglamento para el uso de los Servicios de Radiocomunicaciones por Satélites” (</a:t>
            </a:r>
            <a:r>
              <a:rPr lang="es-E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GOC-2021-763-O92) 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es-E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Resolución </a:t>
            </a:r>
            <a:r>
              <a:rPr lang="es-E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108/2021 “Reglamento de Interconexión, Acceso </a:t>
            </a:r>
            <a:r>
              <a:rPr lang="es-E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 Instalaciones </a:t>
            </a:r>
            <a:r>
              <a:rPr lang="es-E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Esenciales de Redes de Telecomunicaciones</a:t>
            </a:r>
            <a:r>
              <a:rPr lang="es-E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” (</a:t>
            </a:r>
            <a:r>
              <a:rPr lang="es-E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GOC-2021-764-O92).</a:t>
            </a:r>
          </a:p>
        </p:txBody>
      </p:sp>
    </p:spTree>
    <p:extLst>
      <p:ext uri="{BB962C8B-B14F-4D97-AF65-F5344CB8AC3E}">
        <p14:creationId xmlns:p14="http://schemas.microsoft.com/office/powerpoint/2010/main" val="131334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8425" y="2476104"/>
            <a:ext cx="7527925" cy="1018270"/>
          </a:xfrm>
        </p:spPr>
        <p:txBody>
          <a:bodyPr rtlCol="0" anchor="ctr" anchorCtr="0">
            <a:noAutofit/>
          </a:bodyPr>
          <a:lstStyle/>
          <a:p>
            <a:pPr lvl="0"/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</a:rPr>
              <a:t>Base Legal Vigente. Gaceta Oficial No. 45 Ordinaria de 4 de julio de 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</a:rPr>
              <a:t>2019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</a:rPr>
              <a:t>y No. 92 Ordinaria de Agosto 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charset="-122"/>
                <a:cs typeface="Arial" panose="020B0604020202020204" pitchFamily="34" charset="0"/>
              </a:rPr>
              <a:t>2021</a:t>
            </a:r>
            <a:endParaRPr lang="es-ES" sz="2400" dirty="0">
              <a:solidFill>
                <a:schemeClr val="tx1"/>
              </a:solidFill>
            </a:endParaRPr>
          </a:p>
        </p:txBody>
      </p:sp>
      <p:pic>
        <p:nvPicPr>
          <p:cNvPr id="2051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00038" y="2212976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530" y="266389"/>
            <a:ext cx="2078627" cy="1328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/>
          <p:nvPr/>
        </p:nvSpPr>
        <p:spPr bwMode="auto">
          <a:xfrm>
            <a:off x="458425" y="3494374"/>
            <a:ext cx="7527925" cy="115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noAutofit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DC5829"/>
                </a:solidFill>
                <a:latin typeface="+mn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endParaRPr lang="es-MX" altLang="es-ES" sz="2000" dirty="0" smtClean="0">
              <a:solidFill>
                <a:srgbClr val="007B91"/>
              </a:solidFill>
              <a:latin typeface="Myriad Pro" panose="020B0503030403020204" pitchFamily="34" charset="0"/>
            </a:endParaRPr>
          </a:p>
        </p:txBody>
      </p:sp>
      <p:sp>
        <p:nvSpPr>
          <p:cNvPr id="10" name="Rectángulo 5"/>
          <p:cNvSpPr>
            <a:spLocks noChangeArrowheads="1"/>
          </p:cNvSpPr>
          <p:nvPr/>
        </p:nvSpPr>
        <p:spPr bwMode="auto">
          <a:xfrm>
            <a:off x="762431" y="5103936"/>
            <a:ext cx="691991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s-MX" altLang="es-ES" sz="1600" dirty="0" smtClean="0">
                <a:latin typeface="Myriad Pro" panose="020B0503030403020204" pitchFamily="34" charset="0"/>
              </a:rPr>
              <a:t>Ing.</a:t>
            </a:r>
            <a:r>
              <a:rPr lang="es-ES" altLang="en-US" sz="1600" dirty="0" smtClean="0">
                <a:latin typeface="Myriad Pro" panose="020B0503030403020204" pitchFamily="34" charset="0"/>
              </a:rPr>
              <a:t> </a:t>
            </a:r>
            <a:r>
              <a:rPr lang="es-MX" altLang="en-US" sz="1600" dirty="0" smtClean="0">
                <a:latin typeface="Myriad Pro" panose="020B0503030403020204" pitchFamily="34" charset="0"/>
              </a:rPr>
              <a:t>Angel Arturo Vega Mendivil</a:t>
            </a:r>
            <a:endParaRPr lang="es-MX" altLang="es-ES" sz="1600" b="1" dirty="0" smtClean="0">
              <a:latin typeface="Myriad Pro" panose="020B0503030403020204" pitchFamily="34" charset="0"/>
              <a:ea typeface="+mj-ea"/>
              <a:cs typeface="+mj-cs"/>
            </a:endParaRPr>
          </a:p>
          <a:p>
            <a:pPr algn="r" eaLnBrk="1" hangingPunct="1"/>
            <a:r>
              <a:rPr lang="es-MX" altLang="es-ES" sz="1600" dirty="0" smtClean="0">
                <a:latin typeface="Myriad Pro" panose="020B0503030403020204" pitchFamily="34" charset="0"/>
              </a:rPr>
              <a:t>Especialista Dpto. Seguridad Informática</a:t>
            </a:r>
          </a:p>
          <a:p>
            <a:pPr algn="r" eaLnBrk="1" hangingPunct="1"/>
            <a:r>
              <a:rPr lang="es-ES" altLang="en-US" sz="1600" dirty="0" err="1" smtClean="0">
                <a:latin typeface="Myriad Pro" panose="020B0503030403020204" pitchFamily="34" charset="0"/>
              </a:rPr>
              <a:t>Desoft</a:t>
            </a:r>
            <a:r>
              <a:rPr lang="es-ES" altLang="en-US" sz="1600" dirty="0" smtClean="0">
                <a:latin typeface="Myriad Pro" panose="020B0503030403020204" pitchFamily="34" charset="0"/>
              </a:rPr>
              <a:t> </a:t>
            </a:r>
            <a:r>
              <a:rPr lang="es-MX" altLang="es-ES" sz="1600" dirty="0" smtClean="0">
                <a:latin typeface="Myriad Pro" panose="020B0503030403020204" pitchFamily="34" charset="0"/>
              </a:rPr>
              <a:t>Holguín.</a:t>
            </a:r>
            <a:r>
              <a:rPr lang="es-ES" altLang="en-US" sz="1600" dirty="0">
                <a:latin typeface="Myriad Pro" panose="020B0503030403020204" pitchFamily="34" charset="0"/>
              </a:rPr>
              <a:t/>
            </a:r>
            <a:br>
              <a:rPr lang="es-ES" altLang="en-US" sz="1600" dirty="0">
                <a:latin typeface="Myriad Pro" panose="020B0503030403020204" pitchFamily="34" charset="0"/>
              </a:rPr>
            </a:br>
            <a:r>
              <a:rPr lang="es-MX" altLang="en-US" sz="1600" dirty="0" smtClean="0">
                <a:latin typeface="Myriad Pro" panose="020B0503030403020204" pitchFamily="34" charset="0"/>
              </a:rPr>
              <a:t>20</a:t>
            </a:r>
            <a:r>
              <a:rPr lang="es-ES" altLang="en-US" sz="1600" dirty="0" smtClean="0">
                <a:latin typeface="Myriad Pro" panose="020B0503030403020204" pitchFamily="34" charset="0"/>
              </a:rPr>
              <a:t>/</a:t>
            </a:r>
            <a:r>
              <a:rPr lang="es-MX" altLang="en-US" sz="1600" smtClean="0">
                <a:latin typeface="Myriad Pro" panose="020B0503030403020204" pitchFamily="34" charset="0"/>
              </a:rPr>
              <a:t>07</a:t>
            </a:r>
            <a:r>
              <a:rPr lang="es-ES" altLang="en-US" sz="1600" smtClean="0">
                <a:latin typeface="Myriad Pro" panose="020B0503030403020204" pitchFamily="34" charset="0"/>
              </a:rPr>
              <a:t>/</a:t>
            </a:r>
            <a:r>
              <a:rPr lang="es-MX" altLang="es-ES" sz="1600" dirty="0" smtClean="0">
                <a:latin typeface="Myriad Pro" panose="020B0503030403020204" pitchFamily="34" charset="0"/>
              </a:rPr>
              <a:t>2022</a:t>
            </a:r>
          </a:p>
          <a:p>
            <a:pPr algn="r" eaLnBrk="1" hangingPunct="1"/>
            <a:endParaRPr lang="es-MX" altLang="es-ES" sz="1600" dirty="0" smtClean="0">
              <a:solidFill>
                <a:srgbClr val="5B5B5B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85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2881" y="1594566"/>
            <a:ext cx="7527925" cy="691455"/>
          </a:xfrm>
        </p:spPr>
        <p:txBody>
          <a:bodyPr rtlCol="0" anchor="ctr" anchorCtr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altLang="es-ES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Base </a:t>
            </a:r>
            <a:r>
              <a:rPr lang="es-MX" altLang="es-ES" sz="2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Legal actual.</a:t>
            </a:r>
          </a:p>
        </p:txBody>
      </p:sp>
      <p:pic>
        <p:nvPicPr>
          <p:cNvPr id="2051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00038" y="2212976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530" y="266389"/>
            <a:ext cx="2078627" cy="1328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Rectángulo 5"/>
          <p:cNvSpPr>
            <a:spLocks noChangeArrowheads="1"/>
          </p:cNvSpPr>
          <p:nvPr/>
        </p:nvSpPr>
        <p:spPr bwMode="auto">
          <a:xfrm>
            <a:off x="300038" y="2212976"/>
            <a:ext cx="7699376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s-MX" altLang="es-ES" sz="2000" dirty="0" smtClean="0">
                <a:latin typeface="Arial Unicode MS" panose="020B0604020202020204" charset="-122"/>
                <a:ea typeface="Arial Unicode MS" panose="020B0604020202020204" charset="-122"/>
              </a:rPr>
              <a:t>Decreto </a:t>
            </a:r>
            <a:r>
              <a:rPr lang="es-MX" altLang="es-ES" sz="2000" dirty="0">
                <a:latin typeface="Arial Unicode MS" panose="020B0604020202020204" charset="-122"/>
                <a:ea typeface="Arial Unicode MS" panose="020B0604020202020204" charset="-122"/>
              </a:rPr>
              <a:t>Ley 370/2018 </a:t>
            </a:r>
            <a:r>
              <a:rPr lang="es-MX" altLang="es-ES" sz="2000" dirty="0" smtClean="0">
                <a:latin typeface="Arial Unicode MS" panose="020B0604020202020204" charset="-122"/>
                <a:ea typeface="Arial Unicode MS" panose="020B0604020202020204" charset="-122"/>
              </a:rPr>
              <a:t>Sobre la Informatización de la sociedad</a:t>
            </a:r>
          </a:p>
          <a:p>
            <a:pPr marL="342900" indent="-342900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s-MX" altLang="es-ES" sz="2000" dirty="0" smtClean="0">
                <a:latin typeface="Arial Unicode MS" panose="020B0604020202020204" charset="-122"/>
                <a:ea typeface="Arial Unicode MS" panose="020B0604020202020204" charset="-122"/>
              </a:rPr>
              <a:t>Decreto </a:t>
            </a:r>
            <a:r>
              <a:rPr lang="es-MX" altLang="es-ES" sz="2000" dirty="0">
                <a:latin typeface="Arial Unicode MS" panose="020B0604020202020204" charset="-122"/>
                <a:ea typeface="Arial Unicode MS" panose="020B0604020202020204" charset="-122"/>
              </a:rPr>
              <a:t>360/2019 </a:t>
            </a:r>
            <a:r>
              <a:rPr lang="es-MX" altLang="es-ES" sz="2000" dirty="0" smtClean="0">
                <a:latin typeface="Arial Unicode MS" panose="020B0604020202020204" charset="-122"/>
                <a:ea typeface="Arial Unicode MS" panose="020B0604020202020204" charset="-122"/>
              </a:rPr>
              <a:t>Defensa del ciberespacio.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s-ES" altLang="es-ES" sz="2000" dirty="0" smtClean="0">
                <a:latin typeface="Arial Unicode MS" panose="020B0604020202020204" charset="-122"/>
                <a:ea typeface="Arial Unicode MS" panose="020B0604020202020204" charset="-122"/>
              </a:rPr>
              <a:t>Resolución 121/2017 </a:t>
            </a:r>
            <a:r>
              <a:rPr lang="es-ES" altLang="es-ES" sz="2000" dirty="0">
                <a:latin typeface="Arial Unicode MS" panose="020B0604020202020204" charset="-122"/>
                <a:ea typeface="Arial Unicode MS" panose="020B0604020202020204" charset="-122"/>
              </a:rPr>
              <a:t>configuración servidores de correo </a:t>
            </a:r>
            <a:r>
              <a:rPr lang="es-ES" altLang="es-ES" sz="2000" dirty="0" smtClean="0">
                <a:latin typeface="Arial Unicode MS" panose="020B0604020202020204" charset="-122"/>
                <a:ea typeface="Arial Unicode MS" panose="020B0604020202020204" charset="-122"/>
              </a:rPr>
              <a:t>electrónico.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s-ES" altLang="es-ES" sz="2000" dirty="0" smtClean="0">
                <a:latin typeface="Arial Unicode MS" panose="020B0604020202020204" charset="-122"/>
                <a:ea typeface="Arial Unicode MS" panose="020B0604020202020204" charset="-122"/>
              </a:rPr>
              <a:t>Resolución </a:t>
            </a:r>
            <a:r>
              <a:rPr lang="es-MX" altLang="es-ES" sz="2000" dirty="0" smtClean="0">
                <a:latin typeface="Arial Unicode MS" panose="020B0604020202020204" charset="-122"/>
                <a:ea typeface="Arial Unicode MS" panose="020B0604020202020204" charset="-122"/>
              </a:rPr>
              <a:t>129/2019 Metodología para sistema de gestión de seguridad informática.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s-MX" altLang="es-ES" sz="2000" dirty="0" smtClean="0">
                <a:latin typeface="Arial Unicode MS" panose="020B0604020202020204" charset="-122"/>
                <a:ea typeface="Arial Unicode MS" panose="020B0604020202020204" charset="-122"/>
              </a:rPr>
              <a:t>Resolución 128/2019 Reglamento de seguridad de las TIC.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s-MX" altLang="es-ES" sz="2000" dirty="0" smtClean="0">
                <a:latin typeface="Arial Unicode MS" panose="020B0604020202020204" charset="-122"/>
                <a:ea typeface="Arial Unicode MS" panose="020B0604020202020204" charset="-122"/>
              </a:rPr>
              <a:t>Resolución 126/2019 Herramientas de control de redes.</a:t>
            </a:r>
          </a:p>
          <a:p>
            <a:pPr marL="342900" lvl="0" indent="-34290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Ley 116 del 2014. Código del trabajo</a:t>
            </a:r>
            <a:r>
              <a:rPr lang="es-E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es-MX" altLang="es-ES" sz="2000" dirty="0" smtClean="0">
              <a:solidFill>
                <a:srgbClr val="5B5B5B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2881" y="1594566"/>
            <a:ext cx="7527925" cy="691455"/>
          </a:xfrm>
        </p:spPr>
        <p:txBody>
          <a:bodyPr rtlCol="0" anchor="ctr" anchorCtr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altLang="es-ES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Base </a:t>
            </a:r>
            <a:r>
              <a:rPr lang="es-MX" altLang="es-ES" sz="2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Legal actual.</a:t>
            </a:r>
          </a:p>
        </p:txBody>
      </p:sp>
      <p:pic>
        <p:nvPicPr>
          <p:cNvPr id="2051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00038" y="2212976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530" y="266389"/>
            <a:ext cx="2078627" cy="1328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Rectángulo 5"/>
          <p:cNvSpPr>
            <a:spLocks noChangeArrowheads="1"/>
          </p:cNvSpPr>
          <p:nvPr/>
        </p:nvSpPr>
        <p:spPr bwMode="auto">
          <a:xfrm>
            <a:off x="300038" y="2212976"/>
            <a:ext cx="7699376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s-ES_tradnl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Resolución 6/96 del MININT. Reglamento </a:t>
            </a:r>
            <a:r>
              <a:rPr lang="es-E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 Seguridad para las Tecnologías de Información</a:t>
            </a:r>
            <a:r>
              <a:rPr lang="es-ES_tradnl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es-E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s-ES_tradnl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Decreto Ley 186/98. Sistema de Seguridad y Protección Física. MININT.</a:t>
            </a:r>
            <a:endParaRPr lang="es-E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s-ES_tradnl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Decreto Ley 199/99 del Consejo de Estado sobre la Seguridad y Protección de la Información Oficial.</a:t>
            </a:r>
            <a:endParaRPr lang="es-E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s-ES_tradnl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Resolución 1/00 del MININT </a:t>
            </a:r>
            <a:r>
              <a:rPr lang="es-E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que pone en vigor el Reglamento sobre la Seguridad y Protección de la Información Oficial. 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s-HN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Resolución Conjunta MIC-MFP 2004.</a:t>
            </a:r>
            <a:endParaRPr lang="es-E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Resolución 85/07. Ahorro de energía en los SI. </a:t>
            </a:r>
          </a:p>
        </p:txBody>
      </p:sp>
    </p:spTree>
    <p:extLst>
      <p:ext uri="{BB962C8B-B14F-4D97-AF65-F5344CB8AC3E}">
        <p14:creationId xmlns:p14="http://schemas.microsoft.com/office/powerpoint/2010/main" val="60109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2881" y="1594566"/>
            <a:ext cx="7527925" cy="691455"/>
          </a:xfrm>
        </p:spPr>
        <p:txBody>
          <a:bodyPr rtlCol="0" anchor="ctr" anchorCtr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altLang="es-ES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Base </a:t>
            </a:r>
            <a:r>
              <a:rPr lang="es-MX" altLang="es-ES" sz="2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Legal actual.</a:t>
            </a:r>
          </a:p>
        </p:txBody>
      </p:sp>
      <p:pic>
        <p:nvPicPr>
          <p:cNvPr id="2051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00038" y="2212976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530" y="266389"/>
            <a:ext cx="2078627" cy="1328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399244" y="2365779"/>
            <a:ext cx="745686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/>
              <a:t>El referido </a:t>
            </a:r>
            <a:r>
              <a:rPr lang="es-ES" sz="2400" b="1" dirty="0"/>
              <a:t>Decreto-Ley No. 370</a:t>
            </a:r>
            <a:r>
              <a:rPr lang="es-ES" sz="2400" dirty="0"/>
              <a:t>, dispone las regulaciones </a:t>
            </a:r>
            <a:r>
              <a:rPr lang="es-ES" sz="2400" dirty="0" smtClean="0"/>
              <a:t>generales aplicables </a:t>
            </a:r>
            <a:r>
              <a:rPr lang="es-ES" sz="2400" dirty="0"/>
              <a:t>a las Tecnologías de la Información y la Comunicación (TIC) y </a:t>
            </a:r>
            <a:r>
              <a:rPr lang="es-ES" sz="2400" dirty="0" smtClean="0"/>
              <a:t>recoge los </a:t>
            </a:r>
            <a:r>
              <a:rPr lang="es-ES" sz="2400" dirty="0"/>
              <a:t>principios a seguir y las acciones y medidas para la determinación, desarrollo </a:t>
            </a:r>
            <a:r>
              <a:rPr lang="es-ES" sz="2400" dirty="0" smtClean="0"/>
              <a:t>y mejoramiento </a:t>
            </a:r>
            <a:r>
              <a:rPr lang="es-ES" sz="2400" dirty="0"/>
              <a:t>de las condiciones de </a:t>
            </a:r>
            <a:r>
              <a:rPr lang="es-ES" sz="2400" dirty="0" smtClean="0"/>
              <a:t>fiabilidad, </a:t>
            </a:r>
            <a:r>
              <a:rPr lang="es-ES" sz="2400" dirty="0"/>
              <a:t>estabilidad y seguridad de las TIC </a:t>
            </a:r>
            <a:r>
              <a:rPr lang="es-ES" sz="2400" dirty="0" smtClean="0"/>
              <a:t>que respalden </a:t>
            </a:r>
            <a:r>
              <a:rPr lang="es-ES" sz="2400" dirty="0"/>
              <a:t>la informatización de la sociedad y la soberanía de la nación, la </a:t>
            </a:r>
            <a:r>
              <a:rPr lang="es-ES" sz="2400" dirty="0" smtClean="0"/>
              <a:t>investigación, el </a:t>
            </a:r>
            <a:r>
              <a:rPr lang="es-ES" sz="2400" dirty="0"/>
              <a:t>desarrollo, la asimilación tecnológica y los soportes de soluciones para su </a:t>
            </a:r>
            <a:r>
              <a:rPr lang="es-ES" sz="2400" dirty="0" smtClean="0"/>
              <a:t>seguridad de </a:t>
            </a:r>
            <a:r>
              <a:rPr lang="es-ES" sz="2400" dirty="0"/>
              <a:t>forma sostenible; acciones que requieren ser implementadas mediante las </a:t>
            </a:r>
            <a:r>
              <a:rPr lang="es-ES" sz="2400" dirty="0" smtClean="0"/>
              <a:t>normas complementarias </a:t>
            </a:r>
            <a:r>
              <a:rPr lang="es-ES" sz="2400" dirty="0"/>
              <a:t>que resulten </a:t>
            </a:r>
            <a:r>
              <a:rPr lang="es-ES" sz="2400" dirty="0" smtClean="0"/>
              <a:t>necesarias.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5982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00037" y="1406356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531" y="266390"/>
            <a:ext cx="1870370" cy="892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87159" y="1406356"/>
            <a:ext cx="852504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/>
              <a:t>Artículo 68. Se consideran contravenciones asociadas a las TIC, siempre que </a:t>
            </a:r>
            <a:r>
              <a:rPr lang="es-ES" sz="2000" b="1" dirty="0" smtClean="0"/>
              <a:t>no constituyan </a:t>
            </a:r>
            <a:r>
              <a:rPr lang="es-ES" sz="2000" b="1" dirty="0"/>
              <a:t>delitos, las violaciones siguientes:</a:t>
            </a: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>a) Comercializar programas, aplicaciones y servicios informáticos asociados a estos </a:t>
            </a:r>
            <a:r>
              <a:rPr lang="es-ES" sz="2000" dirty="0" smtClean="0"/>
              <a:t>sin la </a:t>
            </a:r>
            <a:r>
              <a:rPr lang="es-ES" sz="2000" dirty="0"/>
              <a:t>autorización de los organismos competentes de acuerdo con la legislación vigente;</a:t>
            </a:r>
            <a:br>
              <a:rPr lang="es-ES" sz="2000" dirty="0"/>
            </a:br>
            <a:r>
              <a:rPr lang="es-ES" sz="2000" dirty="0"/>
              <a:t>b) fabricar, comercializar, transferir, instalar equipos y demás dispositivos para </a:t>
            </a:r>
            <a:r>
              <a:rPr lang="es-ES" sz="2000" dirty="0" smtClean="0"/>
              <a:t>brindar, facilitar </a:t>
            </a:r>
            <a:r>
              <a:rPr lang="es-ES" sz="2000" dirty="0"/>
              <a:t>o recibir servicios asociados a las TIC, sin la correspondiente autorización</a:t>
            </a:r>
            <a:r>
              <a:rPr lang="es-ES" sz="2000" dirty="0" smtClean="0"/>
              <a:t>;</a:t>
            </a: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>c) diseñar, distribuir o intercambiar códigos de virus informáticos u otros </a:t>
            </a:r>
            <a:r>
              <a:rPr lang="es-ES" sz="2000" dirty="0" smtClean="0"/>
              <a:t>programas malignos </a:t>
            </a:r>
            <a:r>
              <a:rPr lang="es-ES" sz="2000" dirty="0"/>
              <a:t>entre personas naturales o jurídicas; se exceptúa la información enviada </a:t>
            </a:r>
            <a:r>
              <a:rPr lang="es-ES" sz="2000" dirty="0" smtClean="0"/>
              <a:t>por usuarios </a:t>
            </a:r>
            <a:r>
              <a:rPr lang="es-ES" sz="2000" dirty="0"/>
              <a:t>a la autoridad competente para su análisis e investigación;</a:t>
            </a:r>
            <a:br>
              <a:rPr lang="es-ES" sz="2000" dirty="0"/>
            </a:br>
            <a:r>
              <a:rPr lang="es-ES" sz="2000" dirty="0"/>
              <a:t>d) adicionar algún equipo de telecomunicaciones/TIC o introducir cualquier tipo </a:t>
            </a:r>
            <a:r>
              <a:rPr lang="es-ES" sz="2000" dirty="0" smtClean="0"/>
              <a:t>de programas </a:t>
            </a:r>
            <a:r>
              <a:rPr lang="es-ES" sz="2000" dirty="0"/>
              <a:t>y aplicaciones informáticas en una red de datos, ya sea a través de </a:t>
            </a:r>
            <a:r>
              <a:rPr lang="es-ES" sz="2000" dirty="0" smtClean="0"/>
              <a:t>soportes removibles </a:t>
            </a:r>
            <a:r>
              <a:rPr lang="es-ES" sz="2000" dirty="0"/>
              <a:t>o mediante acceso a redes externas sin la autorización del titular, o </a:t>
            </a:r>
            <a:r>
              <a:rPr lang="es-ES" sz="2000" dirty="0" smtClean="0"/>
              <a:t>no garantizar </a:t>
            </a:r>
            <a:r>
              <a:rPr lang="es-ES" sz="2000" dirty="0"/>
              <a:t>su compatibilización con las medidas de seguridad establecidas para </a:t>
            </a:r>
            <a:r>
              <a:rPr lang="es-ES" sz="2000" dirty="0" smtClean="0"/>
              <a:t>la protección </a:t>
            </a:r>
            <a:r>
              <a:rPr lang="es-ES" sz="2000" dirty="0"/>
              <a:t>de la red de </a:t>
            </a:r>
            <a:r>
              <a:rPr lang="es-ES" sz="2000" dirty="0" smtClean="0"/>
              <a:t>datos</a:t>
            </a:r>
            <a:r>
              <a:rPr lang="es-ES" sz="2000" dirty="0"/>
              <a:t>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00038" y="1920876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530" y="266389"/>
            <a:ext cx="2078627" cy="1328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71248" y="2078196"/>
            <a:ext cx="817265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/>
              <a:t>e) acceder sin la autorización o agredir a cualquier sistema de cómputo conectado a </a:t>
            </a:r>
            <a:r>
              <a:rPr lang="es-ES" sz="2000" dirty="0" smtClean="0"/>
              <a:t>las redes </a:t>
            </a:r>
            <a:r>
              <a:rPr lang="es-ES" sz="2000" dirty="0"/>
              <a:t>públicas de transmisión de datos y la usurpación de los derechos de acceso </a:t>
            </a:r>
            <a:r>
              <a:rPr lang="es-ES" sz="2000" dirty="0" smtClean="0"/>
              <a:t>de usuarios </a:t>
            </a:r>
            <a:r>
              <a:rPr lang="es-ES" sz="2000" dirty="0"/>
              <a:t>debidamente autorizados;</a:t>
            </a:r>
            <a:br>
              <a:rPr lang="es-ES" sz="2000" dirty="0"/>
            </a:br>
            <a:r>
              <a:rPr lang="es-ES" sz="2000" dirty="0"/>
              <a:t>f) hospedar un sitio en servidores ubicados en un país extranjero, que no sea como </a:t>
            </a:r>
            <a:r>
              <a:rPr lang="es-ES" sz="2000" dirty="0" smtClean="0"/>
              <a:t>espejo o </a:t>
            </a:r>
            <a:r>
              <a:rPr lang="es-ES" sz="2000" dirty="0"/>
              <a:t>réplica del sitio principal en servidores ubicados en territorio nacional;</a:t>
            </a:r>
            <a:br>
              <a:rPr lang="es-ES" sz="2000" dirty="0"/>
            </a:br>
            <a:r>
              <a:rPr lang="es-ES" sz="2000" dirty="0"/>
              <a:t>g) interferir, interceptar, alterar, dañar o destruir datos, información, soportes </a:t>
            </a:r>
            <a:r>
              <a:rPr lang="es-ES" sz="2000" dirty="0" smtClean="0"/>
              <a:t>informáticos, programas </a:t>
            </a:r>
            <a:r>
              <a:rPr lang="es-ES" sz="2000" dirty="0"/>
              <a:t>o sistemas de información y comunicación de servicios públicos, sociales </a:t>
            </a:r>
            <a:r>
              <a:rPr lang="es-ES" sz="2000" dirty="0" smtClean="0"/>
              <a:t>y administrativos</a:t>
            </a:r>
            <a:r>
              <a:rPr lang="es-ES" sz="2000" dirty="0"/>
              <a:t>;</a:t>
            </a:r>
            <a:br>
              <a:rPr lang="es-ES" sz="2000" dirty="0"/>
            </a:br>
            <a:r>
              <a:rPr lang="es-ES" sz="2000" dirty="0"/>
              <a:t>h) realizar acciones de comprobación de vulnerabilidades contra sistemas </a:t>
            </a:r>
            <a:r>
              <a:rPr lang="es-ES" sz="2000" dirty="0" smtClean="0"/>
              <a:t>informáticos nacionales </a:t>
            </a:r>
            <a:r>
              <a:rPr lang="es-ES" sz="2000" dirty="0"/>
              <a:t>o extranjeros, sin la debida autorización; y</a:t>
            </a:r>
            <a:br>
              <a:rPr lang="es-ES" sz="2000" dirty="0"/>
            </a:br>
            <a:r>
              <a:rPr lang="es-ES" sz="2000" dirty="0"/>
              <a:t>i) difundir, a través de las redes públicas de transmisión de datos, información </a:t>
            </a:r>
            <a:r>
              <a:rPr lang="es-ES" sz="2000" dirty="0" smtClean="0"/>
              <a:t>contraria al </a:t>
            </a:r>
            <a:r>
              <a:rPr lang="es-ES" sz="2000" dirty="0"/>
              <a:t>interés social, la moral, las buenas costumbres y la integridad de las personas.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00037" y="1793876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530" y="266389"/>
            <a:ext cx="2078627" cy="1328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300038" y="1819633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CAPÍTULO II</a:t>
            </a:r>
            <a:br>
              <a:rPr lang="es-ES" dirty="0"/>
            </a:br>
            <a:r>
              <a:rPr lang="es-ES" b="1" dirty="0" smtClean="0"/>
              <a:t>De las </a:t>
            </a:r>
            <a:r>
              <a:rPr lang="es-ES" b="1" dirty="0"/>
              <a:t>s</a:t>
            </a:r>
            <a:r>
              <a:rPr lang="es-ES" b="1" dirty="0" smtClean="0"/>
              <a:t>anciones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238852" y="2488052"/>
            <a:ext cx="737479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/>
              <a:t>Artículo 69</a:t>
            </a:r>
            <a:r>
              <a:rPr lang="es-ES" sz="2000" dirty="0"/>
              <a:t>. A la persona natural que contravenga lo dispuesto en los incisos a), e) </a:t>
            </a:r>
            <a:r>
              <a:rPr lang="es-ES" sz="2000" dirty="0" smtClean="0"/>
              <a:t>y f</a:t>
            </a:r>
            <a:r>
              <a:rPr lang="es-ES" sz="2000" dirty="0"/>
              <a:t>) del Artículo 68 se le impone una multa de mil pesos ($ 1 000 CUP); en caso de ser </a:t>
            </a:r>
            <a:r>
              <a:rPr lang="es-ES" sz="2000" dirty="0" smtClean="0"/>
              <a:t>una persona </a:t>
            </a:r>
            <a:r>
              <a:rPr lang="es-ES" sz="2000" dirty="0"/>
              <a:t>jurídica, la multa que se le impone es de cinco mil pesos ($ 5 000 CUP</a:t>
            </a:r>
            <a:r>
              <a:rPr lang="es-ES" sz="2000" dirty="0" smtClean="0"/>
              <a:t>).</a:t>
            </a:r>
          </a:p>
          <a:p>
            <a:r>
              <a:rPr lang="es-ES" sz="2000" dirty="0"/>
              <a:t/>
            </a:r>
            <a:br>
              <a:rPr lang="es-ES" sz="2000" dirty="0"/>
            </a:br>
            <a:r>
              <a:rPr lang="es-ES" sz="2000" b="1" dirty="0"/>
              <a:t>Artículo 70</a:t>
            </a:r>
            <a:r>
              <a:rPr lang="es-ES" sz="2000" dirty="0"/>
              <a:t>. A la persona natural que contravenga lo dispuesto en los restantes </a:t>
            </a:r>
            <a:r>
              <a:rPr lang="es-ES" sz="2000" dirty="0" smtClean="0"/>
              <a:t>incisos del </a:t>
            </a:r>
            <a:r>
              <a:rPr lang="es-ES" sz="2000" dirty="0"/>
              <a:t>Artículo 68 se le impone una multa de tres mil pesos ($ 3 000 CUP); en caso de </a:t>
            </a:r>
            <a:r>
              <a:rPr lang="es-ES" sz="2000" dirty="0" smtClean="0"/>
              <a:t>ser una </a:t>
            </a:r>
            <a:r>
              <a:rPr lang="es-ES" sz="2000" dirty="0"/>
              <a:t>persona jurídica, la multa que se le impone es de diez mil pesos ($10 000 CUP).</a:t>
            </a:r>
            <a:br>
              <a:rPr lang="es-ES" sz="2000" dirty="0"/>
            </a:b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00038" y="2212976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530" y="266389"/>
            <a:ext cx="2078627" cy="1328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07156" y="2907891"/>
            <a:ext cx="79192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Artículo 77</a:t>
            </a:r>
            <a:r>
              <a:rPr lang="es-ES" dirty="0"/>
              <a:t>. Los inspectores designados por el Ministerio de Comunicaciones y por </a:t>
            </a:r>
            <a:r>
              <a:rPr lang="es-ES" dirty="0" smtClean="0"/>
              <a:t>las administraciones </a:t>
            </a:r>
            <a:r>
              <a:rPr lang="es-ES" dirty="0"/>
              <a:t>locales del Poder Popular quedan facultados para imponer la sanción </a:t>
            </a:r>
            <a:r>
              <a:rPr lang="es-ES" dirty="0" smtClean="0"/>
              <a:t>de multa </a:t>
            </a:r>
            <a:r>
              <a:rPr lang="es-ES" dirty="0"/>
              <a:t>establecida; además de proponer y asistir en la aplicación del decomiso, una </a:t>
            </a:r>
            <a:r>
              <a:rPr lang="es-ES" dirty="0" smtClean="0"/>
              <a:t>vez aprobado </a:t>
            </a:r>
            <a:r>
              <a:rPr lang="es-ES" dirty="0"/>
              <a:t>por la autoridad facultada designada por el Ministerio de Comunicaciones, a </a:t>
            </a:r>
            <a:r>
              <a:rPr lang="es-ES" dirty="0" smtClean="0"/>
              <a:t>los que </a:t>
            </a:r>
            <a:r>
              <a:rPr lang="es-ES" dirty="0"/>
              <a:t>infrinjan lo dispuesto en el presente Decreto-Ley y sus disposiciones complementarias.</a:t>
            </a:r>
            <a:br>
              <a:rPr lang="es-ES" dirty="0"/>
            </a:br>
            <a:r>
              <a:rPr lang="es-ES" b="1" dirty="0"/>
              <a:t>Artículo 78</a:t>
            </a:r>
            <a:r>
              <a:rPr lang="es-ES" dirty="0"/>
              <a:t>. Los inspectores designados por el Ministerio de Comunicaciones y por </a:t>
            </a:r>
            <a:r>
              <a:rPr lang="es-ES" dirty="0" smtClean="0"/>
              <a:t>las administraciones </a:t>
            </a:r>
            <a:r>
              <a:rPr lang="es-ES" dirty="0"/>
              <a:t>locales del Poder Popular quedan facultados para realizar la </a:t>
            </a:r>
            <a:r>
              <a:rPr lang="es-ES" dirty="0" smtClean="0"/>
              <a:t>retención de </a:t>
            </a:r>
            <a:r>
              <a:rPr lang="es-ES" dirty="0"/>
              <a:t>los objetos sujetos a decomiso, a </a:t>
            </a:r>
            <a:r>
              <a:rPr lang="es-ES" dirty="0" smtClean="0"/>
              <a:t>fin </a:t>
            </a:r>
            <a:r>
              <a:rPr lang="es-ES" dirty="0"/>
              <a:t>de garantizar su conservación y custodia, </a:t>
            </a:r>
            <a:r>
              <a:rPr lang="es-ES" dirty="0" smtClean="0"/>
              <a:t>previo inventario</a:t>
            </a:r>
            <a:r>
              <a:rPr lang="es-ES" dirty="0"/>
              <a:t>, e inician el </a:t>
            </a:r>
            <a:r>
              <a:rPr lang="es-ES" dirty="0" smtClean="0"/>
              <a:t>expediente correspondiente</a:t>
            </a:r>
            <a:r>
              <a:rPr lang="es-ES" dirty="0"/>
              <a:t>; en los casos que así se requiera, </a:t>
            </a:r>
            <a:r>
              <a:rPr lang="es-ES" dirty="0" smtClean="0"/>
              <a:t>son auxiliados </a:t>
            </a:r>
            <a:r>
              <a:rPr lang="es-ES" dirty="0"/>
              <a:t>en sus actuaciones por la Policía Nacional Revolucionaria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300037" y="2212976"/>
            <a:ext cx="73136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CAPÍTULO III</a:t>
            </a:r>
            <a:br>
              <a:rPr lang="es-ES" dirty="0" smtClean="0"/>
            </a:br>
            <a:r>
              <a:rPr lang="es-ES" b="1" dirty="0" smtClean="0"/>
              <a:t>De las autoridades facultadas para la imposición de</a:t>
            </a:r>
            <a:r>
              <a:rPr lang="es-ES" dirty="0" smtClean="0"/>
              <a:t> </a:t>
            </a:r>
            <a:r>
              <a:rPr lang="es-ES" b="1" dirty="0" smtClean="0"/>
              <a:t>sanciones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cto 7"/>
          <p:cNvCxnSpPr/>
          <p:nvPr/>
        </p:nvCxnSpPr>
        <p:spPr>
          <a:xfrm>
            <a:off x="300038" y="2212976"/>
            <a:ext cx="7313612" cy="0"/>
          </a:xfrm>
          <a:prstGeom prst="line">
            <a:avLst/>
          </a:prstGeom>
          <a:ln w="38100">
            <a:solidFill>
              <a:srgbClr val="D84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530" y="266389"/>
            <a:ext cx="2078627" cy="1328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489397" y="2261496"/>
            <a:ext cx="7510016" cy="2335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/>
              <a:t>CAPÍTULO IV</a:t>
            </a:r>
            <a:br>
              <a:rPr lang="es-ES" dirty="0" smtClean="0"/>
            </a:br>
            <a:r>
              <a:rPr lang="es-ES" b="1" dirty="0" smtClean="0"/>
              <a:t>De los Recursos y Plazos de Prescripción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Sección PRIMERA</a:t>
            </a:r>
            <a:br>
              <a:rPr lang="es-ES" dirty="0" smtClean="0"/>
            </a:br>
            <a:r>
              <a:rPr lang="es-ES" b="1" dirty="0" smtClean="0"/>
              <a:t>De los Recursos de Apelación y Reforma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324297" y="3620959"/>
            <a:ext cx="759853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/>
              <a:t>Artículo 79</a:t>
            </a:r>
            <a:r>
              <a:rPr lang="es-ES" dirty="0"/>
              <a:t>. </a:t>
            </a:r>
            <a:r>
              <a:rPr lang="es-ES" sz="2000" dirty="0"/>
              <a:t>Contra las sanciones de multa impuestas por los inspectores a que </a:t>
            </a:r>
            <a:r>
              <a:rPr lang="es-ES" sz="2000" dirty="0" smtClean="0"/>
              <a:t>se refieren </a:t>
            </a:r>
            <a:r>
              <a:rPr lang="es-ES" sz="2000" dirty="0"/>
              <a:t>los artículos anteriores, cabe la presentación de Recurso de Apelación ante el </a:t>
            </a:r>
            <a:r>
              <a:rPr lang="es-ES" sz="2000" dirty="0" smtClean="0"/>
              <a:t>jefe de </a:t>
            </a:r>
            <a:r>
              <a:rPr lang="es-ES" sz="2000" dirty="0"/>
              <a:t>la entidad o unidad organizativa de control y </a:t>
            </a:r>
            <a:r>
              <a:rPr lang="es-ES" sz="2000" dirty="0" smtClean="0"/>
              <a:t>fiscalización </a:t>
            </a:r>
            <a:r>
              <a:rPr lang="es-ES" sz="2000" dirty="0"/>
              <a:t>del área bajo su </a:t>
            </a:r>
            <a:r>
              <a:rPr lang="es-ES" sz="2000" dirty="0" smtClean="0"/>
              <a:t>jurisdicción y </a:t>
            </a:r>
            <a:r>
              <a:rPr lang="es-ES" sz="2000" dirty="0"/>
              <a:t>competencia, en el plazo de quince días hábiles, contados a partir de la fecha de </a:t>
            </a:r>
            <a:r>
              <a:rPr lang="es-ES" sz="2000" dirty="0" smtClean="0"/>
              <a:t>su</a:t>
            </a:r>
            <a:r>
              <a:rPr lang="es-ES" sz="2000" dirty="0"/>
              <a:t> </a:t>
            </a:r>
            <a:r>
              <a:rPr lang="es-ES" sz="2000" dirty="0" smtClean="0"/>
              <a:t>notificación</a:t>
            </a:r>
            <a:r>
              <a:rPr lang="es-ES" sz="2000" dirty="0"/>
              <a:t>, el que lo resuelve en el plazo de hasta sesenta días hábiles</a:t>
            </a:r>
            <a:br>
              <a:rPr lang="es-ES" sz="2000" dirty="0"/>
            </a:b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1075</Words>
  <Application>Microsoft Office PowerPoint</Application>
  <PresentationFormat>Presentación en pantalla (4:3)</PresentationFormat>
  <Paragraphs>58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5" baseType="lpstr">
      <vt:lpstr>Arial Unicode MS</vt:lpstr>
      <vt:lpstr>Arial</vt:lpstr>
      <vt:lpstr>Calibri</vt:lpstr>
      <vt:lpstr>Calibri Light</vt:lpstr>
      <vt:lpstr>Myriad Pro</vt:lpstr>
      <vt:lpstr>Wingdings</vt:lpstr>
      <vt:lpstr>Tema de Office</vt:lpstr>
      <vt:lpstr>Base Legal Vigente. Gaceta Oficial No. 45 Ordinaria de 4 de julio de 2019 y No. 92 Ordinaria de Agosto 2021</vt:lpstr>
      <vt:lpstr>Base Legal actual.</vt:lpstr>
      <vt:lpstr>Base Legal actual.</vt:lpstr>
      <vt:lpstr>Base Legal actual.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Base Legal Vigente. Gaceta Oficial No. 45 Ordinaria de 4 de julio de 2019 y No. 92 Ordinaria de Agosto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del curso</dc:title>
  <dc:creator/>
  <cp:lastModifiedBy>Angel Arturo Vega Mendivil</cp:lastModifiedBy>
  <cp:revision>94</cp:revision>
  <dcterms:created xsi:type="dcterms:W3CDTF">2018-11-30T18:40:00Z</dcterms:created>
  <dcterms:modified xsi:type="dcterms:W3CDTF">2022-07-19T13:03:21Z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3082-10.2.0.5871</vt:lpwstr>
  </property>
</Properties>
</file>